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467" r:id="rId2"/>
    <p:sldId id="412" r:id="rId3"/>
    <p:sldId id="520" r:id="rId4"/>
    <p:sldId id="519" r:id="rId5"/>
    <p:sldId id="530" r:id="rId6"/>
    <p:sldId id="521" r:id="rId7"/>
    <p:sldId id="528" r:id="rId8"/>
    <p:sldId id="522" r:id="rId9"/>
    <p:sldId id="523" r:id="rId10"/>
    <p:sldId id="524" r:id="rId11"/>
    <p:sldId id="525" r:id="rId12"/>
    <p:sldId id="527" r:id="rId13"/>
    <p:sldId id="529" r:id="rId14"/>
    <p:sldId id="526" r:id="rId15"/>
    <p:sldId id="531" r:id="rId16"/>
    <p:sldId id="536" r:id="rId17"/>
    <p:sldId id="532" r:id="rId18"/>
    <p:sldId id="537" r:id="rId19"/>
    <p:sldId id="538" r:id="rId20"/>
    <p:sldId id="533" r:id="rId21"/>
    <p:sldId id="534" r:id="rId22"/>
    <p:sldId id="53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
      <p:font typeface="Palatino Linotype" panose="02040502050505030304" pitchFamily="18" charset="0"/>
      <p:regular r:id="rId31"/>
      <p:bold r:id="rId32"/>
      <p:italic r:id="rId33"/>
      <p:boldItalic r:id="rId34"/>
    </p:embeddedFont>
    <p:embeddedFont>
      <p:font typeface="Sorts Mill Goudy" panose="020B060402020202020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94676"/>
  </p:normalViewPr>
  <p:slideViewPr>
    <p:cSldViewPr snapToGrid="0">
      <p:cViewPr varScale="1">
        <p:scale>
          <a:sx n="108" d="100"/>
          <a:sy n="108"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50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69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65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44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81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82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69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20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22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22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77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85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52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8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49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76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91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47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23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10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83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cap="none">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atin typeface="+mj-lt"/>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tr-TR" dirty="0"/>
          </a:p>
        </p:txBody>
      </p:sp>
      <p:sp>
        <p:nvSpPr>
          <p:cNvPr id="24" name="Google Shape;24;p3"/>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7740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Sorts Mill Goud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641624"/>
            <a:ext cx="10515600" cy="144802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1680"/>
              <a:buNone/>
              <a:defRPr sz="2400" i="1">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260"/>
              <a:buNone/>
              <a:defRPr sz="1800">
                <a:solidFill>
                  <a:srgbClr val="888888"/>
                </a:solidFill>
              </a:defRPr>
            </a:lvl3pPr>
            <a:lvl4pPr marL="1828800" lvl="3" indent="-228600" algn="l">
              <a:lnSpc>
                <a:spcPct val="100000"/>
              </a:lnSpc>
              <a:spcBef>
                <a:spcPts val="500"/>
              </a:spcBef>
              <a:spcAft>
                <a:spcPts val="0"/>
              </a:spcAft>
              <a:buClr>
                <a:srgbClr val="888888"/>
              </a:buClr>
              <a:buSzPts val="1120"/>
              <a:buNone/>
              <a:defRPr sz="1600">
                <a:solidFill>
                  <a:srgbClr val="888888"/>
                </a:solidFill>
              </a:defRPr>
            </a:lvl4pPr>
            <a:lvl5pPr marL="2286000" lvl="4" indent="-228600" algn="l">
              <a:lnSpc>
                <a:spcPct val="100000"/>
              </a:lnSpc>
              <a:spcBef>
                <a:spcPts val="500"/>
              </a:spcBef>
              <a:spcAft>
                <a:spcPts val="0"/>
              </a:spcAft>
              <a:buClr>
                <a:srgbClr val="888888"/>
              </a:buClr>
              <a:buSzPts val="11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346071" y="566278"/>
            <a:ext cx="9512429" cy="965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09758" y="2057400"/>
            <a:ext cx="5031521" cy="4119563"/>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265408" y="2057401"/>
            <a:ext cx="5016834" cy="411956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6"/>
            <a:ext cx="10276552" cy="11493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i="0"/>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chemeClr val="dk2"/>
              </a:buClr>
              <a:buSzPts val="2240"/>
              <a:buChar char="•"/>
              <a:defRPr sz="3200"/>
            </a:lvl1pPr>
            <a:lvl2pPr marL="914400" lvl="1" indent="-353060" algn="l">
              <a:lnSpc>
                <a:spcPct val="100000"/>
              </a:lnSpc>
              <a:spcBef>
                <a:spcPts val="500"/>
              </a:spcBef>
              <a:spcAft>
                <a:spcPts val="0"/>
              </a:spcAft>
              <a:buClr>
                <a:schemeClr val="dk2"/>
              </a:buClr>
              <a:buSzPts val="1960"/>
              <a:buChar char="•"/>
              <a:defRPr sz="2800"/>
            </a:lvl2pPr>
            <a:lvl3pPr marL="1371600" lvl="2" indent="-335280" algn="l">
              <a:lnSpc>
                <a:spcPct val="100000"/>
              </a:lnSpc>
              <a:spcBef>
                <a:spcPts val="500"/>
              </a:spcBef>
              <a:spcAft>
                <a:spcPts val="0"/>
              </a:spcAft>
              <a:buClr>
                <a:schemeClr val="dk2"/>
              </a:buClr>
              <a:buSzPts val="1680"/>
              <a:buChar char="•"/>
              <a:defRPr sz="2400"/>
            </a:lvl3pPr>
            <a:lvl4pPr marL="1828800" lvl="3" indent="-317500" algn="l">
              <a:lnSpc>
                <a:spcPct val="100000"/>
              </a:lnSpc>
              <a:spcBef>
                <a:spcPts val="500"/>
              </a:spcBef>
              <a:spcAft>
                <a:spcPts val="0"/>
              </a:spcAft>
              <a:buClr>
                <a:schemeClr val="dk2"/>
              </a:buClr>
              <a:buSzPts val="1400"/>
              <a:buChar char="•"/>
              <a:defRPr sz="2000"/>
            </a:lvl4pPr>
            <a:lvl5pPr marL="2286000" lvl="4" indent="-317500" algn="l">
              <a:lnSpc>
                <a:spcPct val="100000"/>
              </a:lnSpc>
              <a:spcBef>
                <a:spcPts val="500"/>
              </a:spcBef>
              <a:spcAft>
                <a:spcPts val="0"/>
              </a:spcAft>
              <a:buClr>
                <a:schemeClr val="dk2"/>
              </a:buClr>
              <a:buSzPts val="1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4156001" y="-530298"/>
            <a:ext cx="3918098" cy="9486901"/>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7272"/>
                </a:solidFill>
                <a:latin typeface="Gill Sans"/>
                <a:ea typeface="Gill Sans"/>
                <a:cs typeface="Gill Sans"/>
                <a:sym typeface="Gill Sans"/>
              </a:defRPr>
            </a:lvl1pPr>
            <a:lvl2pPr marL="0" marR="0" lvl="1" indent="0" algn="r" rtl="0">
              <a:spcBef>
                <a:spcPts val="0"/>
              </a:spcBef>
              <a:buNone/>
              <a:defRPr sz="900" b="0" i="0" u="none" strike="noStrike" cap="none">
                <a:solidFill>
                  <a:srgbClr val="537272"/>
                </a:solidFill>
                <a:latin typeface="Gill Sans"/>
                <a:ea typeface="Gill Sans"/>
                <a:cs typeface="Gill Sans"/>
                <a:sym typeface="Gill Sans"/>
              </a:defRPr>
            </a:lvl2pPr>
            <a:lvl3pPr marL="0" marR="0" lvl="2" indent="0" algn="r" rtl="0">
              <a:spcBef>
                <a:spcPts val="0"/>
              </a:spcBef>
              <a:buNone/>
              <a:defRPr sz="900" b="0" i="0" u="none" strike="noStrike" cap="none">
                <a:solidFill>
                  <a:srgbClr val="537272"/>
                </a:solidFill>
                <a:latin typeface="Gill Sans"/>
                <a:ea typeface="Gill Sans"/>
                <a:cs typeface="Gill Sans"/>
                <a:sym typeface="Gill Sans"/>
              </a:defRPr>
            </a:lvl3pPr>
            <a:lvl4pPr marL="0" marR="0" lvl="3" indent="0" algn="r" rtl="0">
              <a:spcBef>
                <a:spcPts val="0"/>
              </a:spcBef>
              <a:buNone/>
              <a:defRPr sz="900" b="0" i="0" u="none" strike="noStrike" cap="none">
                <a:solidFill>
                  <a:srgbClr val="537272"/>
                </a:solidFill>
                <a:latin typeface="Gill Sans"/>
                <a:ea typeface="Gill Sans"/>
                <a:cs typeface="Gill Sans"/>
                <a:sym typeface="Gill Sans"/>
              </a:defRPr>
            </a:lvl4pPr>
            <a:lvl5pPr marL="0" marR="0" lvl="4" indent="0" algn="r" rtl="0">
              <a:spcBef>
                <a:spcPts val="0"/>
              </a:spcBef>
              <a:buNone/>
              <a:defRPr sz="900" b="0" i="0" u="none" strike="noStrike" cap="none">
                <a:solidFill>
                  <a:srgbClr val="537272"/>
                </a:solidFill>
                <a:latin typeface="Gill Sans"/>
                <a:ea typeface="Gill Sans"/>
                <a:cs typeface="Gill Sans"/>
                <a:sym typeface="Gill Sans"/>
              </a:defRPr>
            </a:lvl5pPr>
            <a:lvl6pPr marL="0" marR="0" lvl="5" indent="0" algn="r" rtl="0">
              <a:spcBef>
                <a:spcPts val="0"/>
              </a:spcBef>
              <a:buNone/>
              <a:defRPr sz="900" b="0" i="0" u="none" strike="noStrike" cap="none">
                <a:solidFill>
                  <a:srgbClr val="537272"/>
                </a:solidFill>
                <a:latin typeface="Gill Sans"/>
                <a:ea typeface="Gill Sans"/>
                <a:cs typeface="Gill Sans"/>
                <a:sym typeface="Gill Sans"/>
              </a:defRPr>
            </a:lvl6pPr>
            <a:lvl7pPr marL="0" marR="0" lvl="6" indent="0" algn="r" rtl="0">
              <a:spcBef>
                <a:spcPts val="0"/>
              </a:spcBef>
              <a:buNone/>
              <a:defRPr sz="900" b="0" i="0" u="none" strike="noStrike" cap="none">
                <a:solidFill>
                  <a:srgbClr val="537272"/>
                </a:solidFill>
                <a:latin typeface="Gill Sans"/>
                <a:ea typeface="Gill Sans"/>
                <a:cs typeface="Gill Sans"/>
                <a:sym typeface="Gill Sans"/>
              </a:defRPr>
            </a:lvl7pPr>
            <a:lvl8pPr marL="0" marR="0" lvl="7" indent="0" algn="r" rtl="0">
              <a:spcBef>
                <a:spcPts val="0"/>
              </a:spcBef>
              <a:buNone/>
              <a:defRPr sz="900" b="0" i="0" u="none" strike="noStrike" cap="none">
                <a:solidFill>
                  <a:srgbClr val="537272"/>
                </a:solidFill>
                <a:latin typeface="Gill Sans"/>
                <a:ea typeface="Gill Sans"/>
                <a:cs typeface="Gill Sans"/>
                <a:sym typeface="Gill Sans"/>
              </a:defRPr>
            </a:lvl8pPr>
            <a:lvl9pPr marL="0" marR="0" lvl="8" indent="0" algn="r" rtl="0">
              <a:spcBef>
                <a:spcPts val="0"/>
              </a:spcBef>
              <a:buNone/>
              <a:defRPr sz="900" b="0" i="0" u="none" strike="noStrike" cap="none">
                <a:solidFill>
                  <a:srgbClr val="53727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272">
          <p15:clr>
            <a:srgbClr val="F26B43"/>
          </p15:clr>
        </p15:guide>
        <p15:guide id="4" pos="3408">
          <p15:clr>
            <a:srgbClr val="F26B43"/>
          </p15:clr>
        </p15:guide>
        <p15:guide id="5" orient="horz" pos="432">
          <p15:clr>
            <a:srgbClr val="F26B43"/>
          </p15:clr>
        </p15:guide>
        <p15:guide id="6" pos="3000">
          <p15:clr>
            <a:srgbClr val="F26B43"/>
          </p15:clr>
        </p15:guide>
        <p15:guide id="7" pos="2568">
          <p15:clr>
            <a:srgbClr val="F26B43"/>
          </p15:clr>
        </p15:guide>
        <p15:guide id="8" pos="2136">
          <p15:clr>
            <a:srgbClr val="F26B43"/>
          </p15:clr>
        </p15:guide>
        <p15:guide id="9" pos="432">
          <p15:clr>
            <a:srgbClr val="F26B43"/>
          </p15:clr>
        </p15:guide>
        <p15:guide id="10" pos="864">
          <p15:clr>
            <a:srgbClr val="F26B43"/>
          </p15:clr>
        </p15:guide>
        <p15:guide id="11" pos="1296">
          <p15:clr>
            <a:srgbClr val="F26B43"/>
          </p15:clr>
        </p15:guide>
        <p15:guide id="12" pos="1728">
          <p15:clr>
            <a:srgbClr val="F26B43"/>
          </p15:clr>
        </p15:guide>
        <p15:guide id="13" pos="7248">
          <p15:clr>
            <a:srgbClr val="F26B43"/>
          </p15:clr>
        </p15:guide>
        <p15:guide id="14" pos="6840">
          <p15:clr>
            <a:srgbClr val="F26B43"/>
          </p15:clr>
        </p15:guide>
        <p15:guide id="15" pos="6408">
          <p15:clr>
            <a:srgbClr val="F26B43"/>
          </p15:clr>
        </p15:guide>
        <p15:guide id="16" pos="6000">
          <p15:clr>
            <a:srgbClr val="F26B43"/>
          </p15:clr>
        </p15:guide>
        <p15:guide id="17" pos="5568">
          <p15:clr>
            <a:srgbClr val="F26B43"/>
          </p15:clr>
        </p15:guide>
        <p15:guide id="18" pos="5136">
          <p15:clr>
            <a:srgbClr val="F26B43"/>
          </p15:clr>
        </p15:guide>
        <p15:guide id="19" pos="4704">
          <p15:clr>
            <a:srgbClr val="F26B43"/>
          </p15:clr>
        </p15:guide>
        <p15:guide id="20" orient="horz" pos="3888">
          <p15:clr>
            <a:srgbClr val="F26B43"/>
          </p15:clr>
        </p15:guide>
        <p15:guide id="21" orient="horz" pos="3456">
          <p15:clr>
            <a:srgbClr val="F26B43"/>
          </p15:clr>
        </p15:guide>
        <p15:guide id="22" orient="horz" pos="864">
          <p15:clr>
            <a:srgbClr val="F26B43"/>
          </p15:clr>
        </p15:guide>
        <p15:guide id="23" orient="horz" pos="1296">
          <p15:clr>
            <a:srgbClr val="F26B43"/>
          </p15:clr>
        </p15:guide>
        <p15:guide id="24" orient="horz" pos="1728">
          <p15:clr>
            <a:srgbClr val="F26B43"/>
          </p15:clr>
        </p15:guide>
        <p15:guide id="25" orient="horz" pos="3024">
          <p15:clr>
            <a:srgbClr val="F26B43"/>
          </p15:clr>
        </p15:guide>
        <p15:guide id="26" orient="horz" pos="25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BA3C6-0000-E6FB-FF1E-D595805A4C30}"/>
              </a:ext>
            </a:extLst>
          </p:cNvPr>
          <p:cNvSpPr>
            <a:spLocks noGrp="1"/>
          </p:cNvSpPr>
          <p:nvPr>
            <p:ph type="title"/>
          </p:nvPr>
        </p:nvSpPr>
        <p:spPr>
          <a:xfrm>
            <a:off x="575187" y="2813747"/>
            <a:ext cx="11041626" cy="1229332"/>
          </a:xfrm>
        </p:spPr>
        <p:txBody>
          <a:bodyPr>
            <a:normAutofit/>
          </a:bodyPr>
          <a:lstStyle/>
          <a:p>
            <a:r>
              <a:rPr lang="en-US" sz="4000" b="1" dirty="0">
                <a:solidFill>
                  <a:schemeClr val="tx1"/>
                </a:solidFill>
                <a:latin typeface="+mj-lt"/>
              </a:rPr>
              <a:t> Privacy-Preserving Deep Learning With</a:t>
            </a:r>
            <a:br>
              <a:rPr lang="en-US" sz="4000" b="1" dirty="0">
                <a:solidFill>
                  <a:schemeClr val="tx1"/>
                </a:solidFill>
                <a:latin typeface="+mj-lt"/>
              </a:rPr>
            </a:br>
            <a:r>
              <a:rPr lang="en-US" sz="4000" b="1" dirty="0">
                <a:solidFill>
                  <a:schemeClr val="tx1"/>
                </a:solidFill>
                <a:latin typeface="+mj-lt"/>
              </a:rPr>
              <a:t> Learnable Image Encryption on Medical Images</a:t>
            </a:r>
            <a:endParaRPr lang="tr-TR" sz="4000" b="1" dirty="0">
              <a:solidFill>
                <a:schemeClr val="tx1"/>
              </a:solidFill>
              <a:latin typeface="+mj-lt"/>
            </a:endParaRPr>
          </a:p>
        </p:txBody>
      </p:sp>
      <p:sp>
        <p:nvSpPr>
          <p:cNvPr id="3" name="Metin Yer Tutucusu 2">
            <a:extLst>
              <a:ext uri="{FF2B5EF4-FFF2-40B4-BE49-F238E27FC236}">
                <a16:creationId xmlns:a16="http://schemas.microsoft.com/office/drawing/2014/main" id="{B3ABB989-4B1E-133A-FCB1-91F54F0BD9C9}"/>
              </a:ext>
            </a:extLst>
          </p:cNvPr>
          <p:cNvSpPr>
            <a:spLocks noGrp="1"/>
          </p:cNvSpPr>
          <p:nvPr>
            <p:ph type="body" idx="1"/>
          </p:nvPr>
        </p:nvSpPr>
        <p:spPr/>
        <p:txBody>
          <a:bodyPr>
            <a:normAutofit/>
          </a:bodyPr>
          <a:lstStyle/>
          <a:p>
            <a:r>
              <a:rPr lang="tr-TR" i="0" dirty="0" err="1">
                <a:solidFill>
                  <a:schemeClr val="tx1"/>
                </a:solidFill>
                <a:latin typeface="+mj-lt"/>
              </a:rPr>
              <a:t>Phishing</a:t>
            </a:r>
            <a:r>
              <a:rPr lang="tr-TR" i="0" dirty="0">
                <a:solidFill>
                  <a:schemeClr val="tx1"/>
                </a:solidFill>
                <a:latin typeface="+mj-lt"/>
              </a:rPr>
              <a:t> </a:t>
            </a:r>
            <a:r>
              <a:rPr lang="tr-TR" i="0" dirty="0" err="1">
                <a:solidFill>
                  <a:schemeClr val="tx1"/>
                </a:solidFill>
                <a:latin typeface="+mj-lt"/>
              </a:rPr>
              <a:t>Email</a:t>
            </a:r>
            <a:r>
              <a:rPr lang="tr-TR" i="0" dirty="0">
                <a:solidFill>
                  <a:schemeClr val="tx1"/>
                </a:solidFill>
                <a:latin typeface="+mj-lt"/>
              </a:rPr>
              <a:t> </a:t>
            </a:r>
            <a:r>
              <a:rPr lang="tr-TR" i="0" dirty="0" err="1">
                <a:solidFill>
                  <a:schemeClr val="tx1"/>
                </a:solidFill>
                <a:latin typeface="+mj-lt"/>
              </a:rPr>
              <a:t>Detection</a:t>
            </a:r>
            <a:r>
              <a:rPr lang="tr-TR" i="0" dirty="0">
                <a:solidFill>
                  <a:schemeClr val="tx1"/>
                </a:solidFill>
                <a:latin typeface="+mj-lt"/>
              </a:rPr>
              <a:t> Using </a:t>
            </a:r>
            <a:r>
              <a:rPr lang="tr-TR" i="0" dirty="0" err="1">
                <a:solidFill>
                  <a:schemeClr val="tx1"/>
                </a:solidFill>
                <a:latin typeface="+mj-lt"/>
              </a:rPr>
              <a:t>Improved</a:t>
            </a:r>
            <a:r>
              <a:rPr lang="tr-TR" i="0" dirty="0">
                <a:solidFill>
                  <a:schemeClr val="tx1"/>
                </a:solidFill>
                <a:latin typeface="+mj-lt"/>
              </a:rPr>
              <a:t> RCNN Model </a:t>
            </a:r>
            <a:r>
              <a:rPr lang="tr-TR" i="0" dirty="0" err="1">
                <a:solidFill>
                  <a:schemeClr val="tx1"/>
                </a:solidFill>
                <a:latin typeface="+mj-lt"/>
              </a:rPr>
              <a:t>With</a:t>
            </a:r>
            <a:r>
              <a:rPr lang="tr-TR" i="0" dirty="0">
                <a:solidFill>
                  <a:schemeClr val="tx1"/>
                </a:solidFill>
                <a:latin typeface="+mj-lt"/>
              </a:rPr>
              <a:t> </a:t>
            </a:r>
            <a:r>
              <a:rPr lang="tr-TR" i="0" dirty="0" err="1">
                <a:solidFill>
                  <a:schemeClr val="tx1"/>
                </a:solidFill>
                <a:latin typeface="+mj-lt"/>
              </a:rPr>
              <a:t>Multilevel</a:t>
            </a:r>
            <a:r>
              <a:rPr lang="tr-TR" i="0" dirty="0">
                <a:solidFill>
                  <a:schemeClr val="tx1"/>
                </a:solidFill>
                <a:latin typeface="+mj-lt"/>
              </a:rPr>
              <a:t> </a:t>
            </a:r>
            <a:r>
              <a:rPr lang="tr-TR" i="0" dirty="0" err="1">
                <a:solidFill>
                  <a:schemeClr val="tx1"/>
                </a:solidFill>
                <a:latin typeface="+mj-lt"/>
              </a:rPr>
              <a:t>Vectors</a:t>
            </a:r>
            <a:r>
              <a:rPr lang="tr-TR" i="0" dirty="0">
                <a:solidFill>
                  <a:schemeClr val="tx1"/>
                </a:solidFill>
                <a:latin typeface="+mj-lt"/>
              </a:rPr>
              <a:t> </a:t>
            </a:r>
            <a:r>
              <a:rPr lang="tr-TR" i="0" dirty="0" err="1">
                <a:solidFill>
                  <a:schemeClr val="tx1"/>
                </a:solidFill>
                <a:latin typeface="+mj-lt"/>
              </a:rPr>
              <a:t>and</a:t>
            </a:r>
            <a:r>
              <a:rPr lang="tr-TR" i="0" dirty="0">
                <a:solidFill>
                  <a:schemeClr val="tx1"/>
                </a:solidFill>
                <a:latin typeface="+mj-lt"/>
              </a:rPr>
              <a:t> </a:t>
            </a:r>
            <a:r>
              <a:rPr lang="tr-TR" i="0" dirty="0" err="1">
                <a:solidFill>
                  <a:schemeClr val="tx1"/>
                </a:solidFill>
                <a:latin typeface="+mj-lt"/>
              </a:rPr>
              <a:t>Attention</a:t>
            </a:r>
            <a:r>
              <a:rPr lang="tr-TR" i="0" dirty="0">
                <a:solidFill>
                  <a:schemeClr val="tx1"/>
                </a:solidFill>
                <a:latin typeface="+mj-lt"/>
              </a:rPr>
              <a:t> </a:t>
            </a:r>
            <a:r>
              <a:rPr lang="tr-TR" i="0" dirty="0" err="1">
                <a:solidFill>
                  <a:schemeClr val="tx1"/>
                </a:solidFill>
                <a:latin typeface="+mj-lt"/>
              </a:rPr>
              <a:t>Mechanism</a:t>
            </a:r>
            <a:endParaRPr lang="tr-TR" i="0" dirty="0">
              <a:solidFill>
                <a:schemeClr val="tx1"/>
              </a:solidFill>
              <a:latin typeface="+mj-lt"/>
            </a:endParaRPr>
          </a:p>
        </p:txBody>
      </p:sp>
      <p:sp>
        <p:nvSpPr>
          <p:cNvPr id="4" name="Slayt Numarası Yer Tutucusu 3">
            <a:extLst>
              <a:ext uri="{FF2B5EF4-FFF2-40B4-BE49-F238E27FC236}">
                <a16:creationId xmlns:a16="http://schemas.microsoft.com/office/drawing/2014/main" id="{A740133F-164F-DDB6-CB13-96C750ED44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a:t>
            </a:fld>
            <a:endParaRPr lang="tr-TR"/>
          </a:p>
        </p:txBody>
      </p:sp>
      <p:pic>
        <p:nvPicPr>
          <p:cNvPr id="5" name="Resim 4" descr="amblem, simge, sembol, ticari marka, logo içeren bir resim&#10;&#10;Açıklama otomatik olarak oluşturuldu">
            <a:extLst>
              <a:ext uri="{FF2B5EF4-FFF2-40B4-BE49-F238E27FC236}">
                <a16:creationId xmlns:a16="http://schemas.microsoft.com/office/drawing/2014/main" id="{D9F40E04-AC2C-782F-6D46-936C8AFFB44A}"/>
              </a:ext>
            </a:extLst>
          </p:cNvPr>
          <p:cNvPicPr>
            <a:picLocks noChangeAspect="1"/>
          </p:cNvPicPr>
          <p:nvPr/>
        </p:nvPicPr>
        <p:blipFill>
          <a:blip r:embed="rId2"/>
          <a:stretch>
            <a:fillRect/>
          </a:stretch>
        </p:blipFill>
        <p:spPr>
          <a:xfrm>
            <a:off x="5103602" y="230408"/>
            <a:ext cx="1984795" cy="1984795"/>
          </a:xfrm>
          <a:prstGeom prst="rect">
            <a:avLst/>
          </a:prstGeom>
        </p:spPr>
      </p:pic>
    </p:spTree>
    <p:extLst>
      <p:ext uri="{BB962C8B-B14F-4D97-AF65-F5344CB8AC3E}">
        <p14:creationId xmlns:p14="http://schemas.microsoft.com/office/powerpoint/2010/main" val="106926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Geliştirilmiş SKK Yöntemi (Önerilen Yöntem)</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Önerilen yöntem, SKK şemasındaki negatif-pozitif dönüşüm ve renk karıştırma adımlarına ek olarak bir üçüncü adım içerir:</a:t>
            </a:r>
          </a:p>
          <a:p>
            <a:pPr lvl="1">
              <a:buFont typeface="Arial" panose="020B0604020202020204" pitchFamily="34" charset="0"/>
              <a:buChar char="•"/>
            </a:pPr>
            <a:r>
              <a:rPr lang="tr-TR" b="1" dirty="0">
                <a:latin typeface="+mj-lt"/>
              </a:rPr>
              <a:t>Negatif-Pozitif Dönüşüm</a:t>
            </a:r>
            <a:endParaRPr lang="tr-TR" dirty="0">
              <a:latin typeface="+mj-lt"/>
            </a:endParaRPr>
          </a:p>
          <a:p>
            <a:pPr lvl="1">
              <a:buFont typeface="Arial" panose="020B0604020202020204" pitchFamily="34" charset="0"/>
              <a:buChar char="•"/>
            </a:pPr>
            <a:r>
              <a:rPr lang="tr-TR" b="1" dirty="0">
                <a:latin typeface="+mj-lt"/>
              </a:rPr>
              <a:t>Renk Karıştırma</a:t>
            </a:r>
          </a:p>
          <a:p>
            <a:pPr lvl="1">
              <a:buFont typeface="Arial" panose="020B0604020202020204" pitchFamily="34" charset="0"/>
              <a:buChar char="•"/>
            </a:pPr>
            <a:r>
              <a:rPr lang="tr-TR" b="1" dirty="0">
                <a:latin typeface="+mj-lt"/>
              </a:rPr>
              <a:t>Blok Tabanlı İstatistiksel Yumuşatma</a:t>
            </a:r>
          </a:p>
          <a:p>
            <a:pPr lvl="1">
              <a:buFont typeface="Arial" panose="020B0604020202020204" pitchFamily="34" charset="0"/>
              <a:buChar char="•"/>
            </a:pPr>
            <a:endParaRPr lang="tr-TR" dirty="0">
              <a:latin typeface="+mj-lt"/>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9397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Geliştirilmiş SKK Yöntemi – İstatistiksel Yumuşatma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Bu yeni eklenen adım, SKK şemasından en büyük farkı yaratır:</a:t>
            </a:r>
          </a:p>
          <a:p>
            <a:pPr lvl="1"/>
            <a:r>
              <a:rPr lang="tr-TR" dirty="0">
                <a:latin typeface="+mj-lt"/>
              </a:rPr>
              <a:t>Görüntü, M x M boyutunda bloklara bölünür. Her bir blok için ayrı bir işlem yapılır.</a:t>
            </a:r>
          </a:p>
          <a:p>
            <a:pPr lvl="1"/>
            <a:r>
              <a:rPr lang="tr-TR" dirty="0">
                <a:latin typeface="+mj-lt"/>
              </a:rPr>
              <a:t>Her blok için rastgele bir yumuşatma filtresi seçilir: Medyan, ortalama, maksimum veya minimum değer filtrelerinden biri uygulanır.</a:t>
            </a:r>
          </a:p>
          <a:p>
            <a:pPr lvl="1"/>
            <a:r>
              <a:rPr lang="tr-TR" dirty="0">
                <a:latin typeface="+mj-lt"/>
              </a:rPr>
              <a:t>Seçilen filtre, tüm blok öğelerine uygulanarak bu blok içerisindeki tüm pikseller aynı değere ayarlanır.</a:t>
            </a:r>
          </a:p>
          <a:p>
            <a:r>
              <a:rPr lang="tr-TR" dirty="0"/>
              <a:t>Amaç: Görüntünün bazı bölgesel özelliklerini belirsizleştirerek güvenliği artırmak ve şifreli görüntülerin detaylarının saldırılarla açığa çıkmasını daha zor hale getirmek.</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337023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Geliştirilmiş SKK Yöntemi – İstatistiksel Yumuşatma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İstatistiksel Yumuşatma (Yeni Adım) </a:t>
            </a:r>
          </a:p>
          <a:p>
            <a:pPr lvl="1"/>
            <a:r>
              <a:rPr lang="tr-TR" dirty="0">
                <a:latin typeface="+mj-lt"/>
              </a:rPr>
              <a:t>Önerilen yöntemdeki bu adım, SKK şemasını saldırılara karşı daha dayanıklı hale getirir. Bloklara uygulanan yumuşatma, özellikle benzer renk bölgelerinde detayları belirsizleştirir ve saldırıların, şifreli görüntünün içeriğini açığa çıkarmasını zorlaştırır.</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12</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368749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Geliştirilmiş SKK Yöntemi – İstatistiksel Yumuşatma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13</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pic>
        <p:nvPicPr>
          <p:cNvPr id="4" name="Resim 3">
            <a:extLst>
              <a:ext uri="{FF2B5EF4-FFF2-40B4-BE49-F238E27FC236}">
                <a16:creationId xmlns:a16="http://schemas.microsoft.com/office/drawing/2014/main" id="{D47BAD25-2E11-4ECA-A39F-1F6541391F52}"/>
              </a:ext>
            </a:extLst>
          </p:cNvPr>
          <p:cNvPicPr>
            <a:picLocks noChangeAspect="1"/>
          </p:cNvPicPr>
          <p:nvPr/>
        </p:nvPicPr>
        <p:blipFill>
          <a:blip r:embed="rId4"/>
          <a:stretch>
            <a:fillRect/>
          </a:stretch>
        </p:blipFill>
        <p:spPr>
          <a:xfrm>
            <a:off x="984294" y="1815825"/>
            <a:ext cx="9782175" cy="4229100"/>
          </a:xfrm>
          <a:prstGeom prst="rect">
            <a:avLst/>
          </a:prstGeom>
        </p:spPr>
      </p:pic>
    </p:spTree>
    <p:extLst>
      <p:ext uri="{BB962C8B-B14F-4D97-AF65-F5344CB8AC3E}">
        <p14:creationId xmlns:p14="http://schemas.microsoft.com/office/powerpoint/2010/main" val="421189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İki Yöntemin Kıyaslanması</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marL="148590" indent="0">
              <a:buNone/>
            </a:pPr>
            <a:endParaRPr lang="tr-TR" dirty="0"/>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14</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graphicFrame>
        <p:nvGraphicFramePr>
          <p:cNvPr id="2" name="Tablo 3">
            <a:extLst>
              <a:ext uri="{FF2B5EF4-FFF2-40B4-BE49-F238E27FC236}">
                <a16:creationId xmlns:a16="http://schemas.microsoft.com/office/drawing/2014/main" id="{D6CC3C36-6071-4521-9C89-3F14C9CF6B9A}"/>
              </a:ext>
            </a:extLst>
          </p:cNvPr>
          <p:cNvGraphicFramePr>
            <a:graphicFrameLocks noGrp="1"/>
          </p:cNvGraphicFramePr>
          <p:nvPr>
            <p:extLst>
              <p:ext uri="{D42A27DB-BD31-4B8C-83A1-F6EECF244321}">
                <p14:modId xmlns:p14="http://schemas.microsoft.com/office/powerpoint/2010/main" val="2925245581"/>
              </p:ext>
            </p:extLst>
          </p:nvPr>
        </p:nvGraphicFramePr>
        <p:xfrm>
          <a:off x="1811382" y="2480775"/>
          <a:ext cx="8128000" cy="2565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62306083"/>
                    </a:ext>
                  </a:extLst>
                </a:gridCol>
                <a:gridCol w="2032000">
                  <a:extLst>
                    <a:ext uri="{9D8B030D-6E8A-4147-A177-3AD203B41FA5}">
                      <a16:colId xmlns:a16="http://schemas.microsoft.com/office/drawing/2014/main" val="243839705"/>
                    </a:ext>
                  </a:extLst>
                </a:gridCol>
                <a:gridCol w="2032000">
                  <a:extLst>
                    <a:ext uri="{9D8B030D-6E8A-4147-A177-3AD203B41FA5}">
                      <a16:colId xmlns:a16="http://schemas.microsoft.com/office/drawing/2014/main" val="3459700326"/>
                    </a:ext>
                  </a:extLst>
                </a:gridCol>
                <a:gridCol w="2032000">
                  <a:extLst>
                    <a:ext uri="{9D8B030D-6E8A-4147-A177-3AD203B41FA5}">
                      <a16:colId xmlns:a16="http://schemas.microsoft.com/office/drawing/2014/main" val="3196626531"/>
                    </a:ext>
                  </a:extLst>
                </a:gridCol>
              </a:tblGrid>
              <a:tr h="370840">
                <a:tc>
                  <a:txBody>
                    <a:bodyPr/>
                    <a:lstStyle/>
                    <a:p>
                      <a:r>
                        <a:rPr lang="tr-TR" dirty="0"/>
                        <a:t>Adım</a:t>
                      </a:r>
                    </a:p>
                  </a:txBody>
                  <a:tcPr anchor="ctr"/>
                </a:tc>
                <a:tc>
                  <a:txBody>
                    <a:bodyPr/>
                    <a:lstStyle/>
                    <a:p>
                      <a:r>
                        <a:rPr lang="tr-TR"/>
                        <a:t>SKK Şeması</a:t>
                      </a:r>
                    </a:p>
                  </a:txBody>
                  <a:tcPr anchor="ctr"/>
                </a:tc>
                <a:tc>
                  <a:txBody>
                    <a:bodyPr/>
                    <a:lstStyle/>
                    <a:p>
                      <a:r>
                        <a:rPr lang="tr-TR"/>
                        <a:t>Önerilen Yöntem</a:t>
                      </a:r>
                    </a:p>
                  </a:txBody>
                  <a:tcPr anchor="ctr"/>
                </a:tc>
                <a:tc>
                  <a:txBody>
                    <a:bodyPr/>
                    <a:lstStyle/>
                    <a:p>
                      <a:r>
                        <a:rPr lang="tr-TR" dirty="0"/>
                        <a:t>Fark</a:t>
                      </a:r>
                    </a:p>
                  </a:txBody>
                  <a:tcPr anchor="ctr"/>
                </a:tc>
                <a:extLst>
                  <a:ext uri="{0D108BD9-81ED-4DB2-BD59-A6C34878D82A}">
                    <a16:rowId xmlns:a16="http://schemas.microsoft.com/office/drawing/2014/main" val="204902464"/>
                  </a:ext>
                </a:extLst>
              </a:tr>
              <a:tr h="370840">
                <a:tc>
                  <a:txBody>
                    <a:bodyPr/>
                    <a:lstStyle/>
                    <a:p>
                      <a:r>
                        <a:rPr lang="tr-TR" dirty="0"/>
                        <a:t>Negatif-Pozitif Dönüşüm</a:t>
                      </a:r>
                    </a:p>
                  </a:txBody>
                  <a:tcPr anchor="ctr"/>
                </a:tc>
                <a:tc>
                  <a:txBody>
                    <a:bodyPr/>
                    <a:lstStyle/>
                    <a:p>
                      <a:r>
                        <a:rPr lang="tr-TR"/>
                        <a:t>Rastgele anahtarlarla her renk kanalına dönüşüm</a:t>
                      </a:r>
                    </a:p>
                  </a:txBody>
                  <a:tcPr anchor="ctr"/>
                </a:tc>
                <a:tc>
                  <a:txBody>
                    <a:bodyPr/>
                    <a:lstStyle/>
                    <a:p>
                      <a:r>
                        <a:rPr lang="tr-TR"/>
                        <a:t>Aynı işlem</a:t>
                      </a:r>
                    </a:p>
                  </a:txBody>
                  <a:tcPr anchor="ctr"/>
                </a:tc>
                <a:tc>
                  <a:txBody>
                    <a:bodyPr/>
                    <a:lstStyle/>
                    <a:p>
                      <a:r>
                        <a:rPr lang="tr-TR" dirty="0"/>
                        <a:t>Fark yok</a:t>
                      </a:r>
                    </a:p>
                  </a:txBody>
                  <a:tcPr anchor="ctr"/>
                </a:tc>
                <a:extLst>
                  <a:ext uri="{0D108BD9-81ED-4DB2-BD59-A6C34878D82A}">
                    <a16:rowId xmlns:a16="http://schemas.microsoft.com/office/drawing/2014/main" val="3996630175"/>
                  </a:ext>
                </a:extLst>
              </a:tr>
              <a:tr h="370840">
                <a:tc>
                  <a:txBody>
                    <a:bodyPr/>
                    <a:lstStyle/>
                    <a:p>
                      <a:r>
                        <a:rPr lang="tr-TR"/>
                        <a:t>Renk Karıştırma</a:t>
                      </a:r>
                    </a:p>
                  </a:txBody>
                  <a:tcPr anchor="ctr"/>
                </a:tc>
                <a:tc>
                  <a:txBody>
                    <a:bodyPr/>
                    <a:lstStyle/>
                    <a:p>
                      <a:r>
                        <a:rPr lang="tr-TR"/>
                        <a:t>6 olası sıralama ile renk kanallarının karıştırılması</a:t>
                      </a:r>
                    </a:p>
                  </a:txBody>
                  <a:tcPr anchor="ctr"/>
                </a:tc>
                <a:tc>
                  <a:txBody>
                    <a:bodyPr/>
                    <a:lstStyle/>
                    <a:p>
                      <a:r>
                        <a:rPr lang="tr-TR"/>
                        <a:t>Aynı işlem</a:t>
                      </a:r>
                    </a:p>
                  </a:txBody>
                  <a:tcPr anchor="ctr"/>
                </a:tc>
                <a:tc>
                  <a:txBody>
                    <a:bodyPr/>
                    <a:lstStyle/>
                    <a:p>
                      <a:r>
                        <a:rPr lang="tr-TR" dirty="0"/>
                        <a:t>Fark yok</a:t>
                      </a:r>
                    </a:p>
                  </a:txBody>
                  <a:tcPr anchor="ctr"/>
                </a:tc>
                <a:extLst>
                  <a:ext uri="{0D108BD9-81ED-4DB2-BD59-A6C34878D82A}">
                    <a16:rowId xmlns:a16="http://schemas.microsoft.com/office/drawing/2014/main" val="935112016"/>
                  </a:ext>
                </a:extLst>
              </a:tr>
              <a:tr h="370840">
                <a:tc>
                  <a:txBody>
                    <a:bodyPr/>
                    <a:lstStyle/>
                    <a:p>
                      <a:r>
                        <a:rPr lang="tr-TR"/>
                        <a:t>İstatistiksel Yumuşatma</a:t>
                      </a:r>
                    </a:p>
                  </a:txBody>
                  <a:tcPr anchor="ctr"/>
                </a:tc>
                <a:tc>
                  <a:txBody>
                    <a:bodyPr/>
                    <a:lstStyle/>
                    <a:p>
                      <a:r>
                        <a:rPr lang="tr-TR" dirty="0"/>
                        <a:t>Yok</a:t>
                      </a:r>
                    </a:p>
                  </a:txBody>
                  <a:tcPr anchor="ctr"/>
                </a:tc>
                <a:tc>
                  <a:txBody>
                    <a:bodyPr/>
                    <a:lstStyle/>
                    <a:p>
                      <a:r>
                        <a:rPr lang="tr-TR" dirty="0"/>
                        <a:t>Her blok için rastgele bir filtre (medyan, ortalama vb.)</a:t>
                      </a:r>
                    </a:p>
                  </a:txBody>
                  <a:tcPr anchor="ctr"/>
                </a:tc>
                <a:tc>
                  <a:txBody>
                    <a:bodyPr/>
                    <a:lstStyle/>
                    <a:p>
                      <a:r>
                        <a:rPr lang="tr-TR" dirty="0"/>
                        <a:t>Yeni adım: Detayları daha fazla gizler</a:t>
                      </a:r>
                    </a:p>
                  </a:txBody>
                  <a:tcPr anchor="ctr"/>
                </a:tc>
                <a:extLst>
                  <a:ext uri="{0D108BD9-81ED-4DB2-BD59-A6C34878D82A}">
                    <a16:rowId xmlns:a16="http://schemas.microsoft.com/office/drawing/2014/main" val="1208105740"/>
                  </a:ext>
                </a:extLst>
              </a:tr>
            </a:tbl>
          </a:graphicData>
        </a:graphic>
      </p:graphicFrame>
    </p:spTree>
    <p:extLst>
      <p:ext uri="{BB962C8B-B14F-4D97-AF65-F5344CB8AC3E}">
        <p14:creationId xmlns:p14="http://schemas.microsoft.com/office/powerpoint/2010/main" val="168586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Uygulama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algn="just"/>
            <a:r>
              <a:rPr lang="tr-TR" dirty="0"/>
              <a:t>Bu çalışmada DenseNet-121 ve </a:t>
            </a:r>
            <a:r>
              <a:rPr lang="tr-TR" dirty="0" err="1"/>
              <a:t>XceptionNet</a:t>
            </a:r>
            <a:r>
              <a:rPr lang="tr-TR" dirty="0"/>
              <a:t> modelleri kullanılmıştır. Eğitim sürecinde, şifrelenmiş görüntüler üzerinden veri artırımı yapılarak modeller eğitilmiştir. </a:t>
            </a:r>
          </a:p>
          <a:p>
            <a:pPr algn="just"/>
            <a:r>
              <a:rPr lang="tr-TR" dirty="0"/>
              <a:t>Eğitimde kullanılan parametreler arasında başlangıç öğrenme oranı, optimizasyon yöntemi ve k-kat çapraz doğrulama (</a:t>
            </a:r>
            <a:r>
              <a:rPr lang="tr-TR" dirty="0" err="1"/>
              <a:t>cross-validation</a:t>
            </a:r>
            <a:r>
              <a:rPr lang="tr-TR" dirty="0"/>
              <a:t>) gibi unsurlar bulunur.</a:t>
            </a:r>
            <a:endParaRPr lang="tr-TR" dirty="0">
              <a:latin typeface="+mj-lt"/>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15</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9274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Uygulama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16</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pic>
        <p:nvPicPr>
          <p:cNvPr id="4" name="Resim 3">
            <a:extLst>
              <a:ext uri="{FF2B5EF4-FFF2-40B4-BE49-F238E27FC236}">
                <a16:creationId xmlns:a16="http://schemas.microsoft.com/office/drawing/2014/main" id="{D6B67BEC-D5F3-4BA1-8D92-A78928F234CC}"/>
              </a:ext>
            </a:extLst>
          </p:cNvPr>
          <p:cNvPicPr>
            <a:picLocks noChangeAspect="1"/>
          </p:cNvPicPr>
          <p:nvPr/>
        </p:nvPicPr>
        <p:blipFill>
          <a:blip r:embed="rId4"/>
          <a:stretch>
            <a:fillRect/>
          </a:stretch>
        </p:blipFill>
        <p:spPr>
          <a:xfrm>
            <a:off x="1716625" y="1695274"/>
            <a:ext cx="7658194" cy="5037800"/>
          </a:xfrm>
          <a:prstGeom prst="rect">
            <a:avLst/>
          </a:prstGeom>
        </p:spPr>
      </p:pic>
    </p:spTree>
    <p:extLst>
      <p:ext uri="{BB962C8B-B14F-4D97-AF65-F5344CB8AC3E}">
        <p14:creationId xmlns:p14="http://schemas.microsoft.com/office/powerpoint/2010/main" val="135121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Sonuçlar</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algn="just"/>
            <a:r>
              <a:rPr lang="tr-TR" dirty="0"/>
              <a:t>Önerilen yöntemin performansı MRI beyin tümörü ve COVID-19 X-ray veri setleri üzerinde değerlendirilmiştir. Performans ölçütü olarak F1 skoru kullanılmıştır ve sonuçlar, önerilen yöntemin SKK şemasına göre daha güvenli ancak öğrenilebilir bir yapı sunduğunu göstermektedir.</a:t>
            </a:r>
            <a:endParaRPr lang="tr-TR" dirty="0">
              <a:latin typeface="+mj-lt"/>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17</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95482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Sonuçlar</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18</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graphicFrame>
        <p:nvGraphicFramePr>
          <p:cNvPr id="4" name="Tablo 4">
            <a:extLst>
              <a:ext uri="{FF2B5EF4-FFF2-40B4-BE49-F238E27FC236}">
                <a16:creationId xmlns:a16="http://schemas.microsoft.com/office/drawing/2014/main" id="{C186F583-8EC3-42EF-8720-A4B4C9D7B470}"/>
              </a:ext>
            </a:extLst>
          </p:cNvPr>
          <p:cNvGraphicFramePr>
            <a:graphicFrameLocks noGrp="1"/>
          </p:cNvGraphicFramePr>
          <p:nvPr>
            <p:extLst>
              <p:ext uri="{D42A27DB-BD31-4B8C-83A1-F6EECF244321}">
                <p14:modId xmlns:p14="http://schemas.microsoft.com/office/powerpoint/2010/main" val="1362864146"/>
              </p:ext>
            </p:extLst>
          </p:nvPr>
        </p:nvGraphicFramePr>
        <p:xfrm>
          <a:off x="1482907" y="1688465"/>
          <a:ext cx="8921724" cy="2742625"/>
        </p:xfrm>
        <a:graphic>
          <a:graphicData uri="http://schemas.openxmlformats.org/drawingml/2006/table">
            <a:tbl>
              <a:tblPr firstRow="1" bandRow="1">
                <a:tableStyleId>{5C22544A-7EE6-4342-B048-85BDC9FD1C3A}</a:tableStyleId>
              </a:tblPr>
              <a:tblGrid>
                <a:gridCol w="1486954">
                  <a:extLst>
                    <a:ext uri="{9D8B030D-6E8A-4147-A177-3AD203B41FA5}">
                      <a16:colId xmlns:a16="http://schemas.microsoft.com/office/drawing/2014/main" val="669171122"/>
                    </a:ext>
                  </a:extLst>
                </a:gridCol>
                <a:gridCol w="1486954">
                  <a:extLst>
                    <a:ext uri="{9D8B030D-6E8A-4147-A177-3AD203B41FA5}">
                      <a16:colId xmlns:a16="http://schemas.microsoft.com/office/drawing/2014/main" val="4004803122"/>
                    </a:ext>
                  </a:extLst>
                </a:gridCol>
                <a:gridCol w="1486954">
                  <a:extLst>
                    <a:ext uri="{9D8B030D-6E8A-4147-A177-3AD203B41FA5}">
                      <a16:colId xmlns:a16="http://schemas.microsoft.com/office/drawing/2014/main" val="4169377246"/>
                    </a:ext>
                  </a:extLst>
                </a:gridCol>
                <a:gridCol w="1486954">
                  <a:extLst>
                    <a:ext uri="{9D8B030D-6E8A-4147-A177-3AD203B41FA5}">
                      <a16:colId xmlns:a16="http://schemas.microsoft.com/office/drawing/2014/main" val="2702742696"/>
                    </a:ext>
                  </a:extLst>
                </a:gridCol>
                <a:gridCol w="1486954">
                  <a:extLst>
                    <a:ext uri="{9D8B030D-6E8A-4147-A177-3AD203B41FA5}">
                      <a16:colId xmlns:a16="http://schemas.microsoft.com/office/drawing/2014/main" val="2919522705"/>
                    </a:ext>
                  </a:extLst>
                </a:gridCol>
                <a:gridCol w="1486954">
                  <a:extLst>
                    <a:ext uri="{9D8B030D-6E8A-4147-A177-3AD203B41FA5}">
                      <a16:colId xmlns:a16="http://schemas.microsoft.com/office/drawing/2014/main" val="2347035215"/>
                    </a:ext>
                  </a:extLst>
                </a:gridCol>
              </a:tblGrid>
              <a:tr h="548525">
                <a:tc>
                  <a:txBody>
                    <a:bodyPr/>
                    <a:lstStyle/>
                    <a:p>
                      <a:pPr algn="ctr" fontAlgn="ctr"/>
                      <a:r>
                        <a:rPr lang="tr-TR" sz="1100" b="1" i="0" u="none" strike="noStrike">
                          <a:solidFill>
                            <a:srgbClr val="000000"/>
                          </a:solidFill>
                          <a:effectLst/>
                          <a:latin typeface="Calibri" panose="020F0502020204030204" pitchFamily="34" charset="0"/>
                        </a:rPr>
                        <a:t>Model ve Veri Seti</a:t>
                      </a:r>
                    </a:p>
                  </a:txBody>
                  <a:tcPr marL="9525" marR="9525" marT="9525" marB="0" anchor="ctr"/>
                </a:tc>
                <a:tc>
                  <a:txBody>
                    <a:bodyPr/>
                    <a:lstStyle/>
                    <a:p>
                      <a:pPr algn="ctr" fontAlgn="ctr"/>
                      <a:r>
                        <a:rPr lang="tr-TR" sz="1100" b="1" i="0" u="none" strike="noStrike">
                          <a:solidFill>
                            <a:srgbClr val="000000"/>
                          </a:solidFill>
                          <a:effectLst/>
                          <a:latin typeface="Calibri" panose="020F0502020204030204" pitchFamily="34" charset="0"/>
                        </a:rPr>
                        <a:t>Düz Görüntü (F1 Skoru %)</a:t>
                      </a:r>
                    </a:p>
                  </a:txBody>
                  <a:tcPr marL="9525" marR="9525" marT="9525" marB="0" anchor="ctr"/>
                </a:tc>
                <a:tc>
                  <a:txBody>
                    <a:bodyPr/>
                    <a:lstStyle/>
                    <a:p>
                      <a:pPr algn="ctr" fontAlgn="ctr"/>
                      <a:r>
                        <a:rPr lang="tr-TR" sz="1100" b="1" i="0" u="none" strike="noStrike">
                          <a:solidFill>
                            <a:srgbClr val="000000"/>
                          </a:solidFill>
                          <a:effectLst/>
                          <a:latin typeface="Calibri" panose="020F0502020204030204" pitchFamily="34" charset="0"/>
                        </a:rPr>
                        <a:t>SKK Şeması (F1 Skoru %)</a:t>
                      </a:r>
                    </a:p>
                  </a:txBody>
                  <a:tcPr marL="9525" marR="9525" marT="9525" marB="0" anchor="ctr"/>
                </a:tc>
                <a:tc>
                  <a:txBody>
                    <a:bodyPr/>
                    <a:lstStyle/>
                    <a:p>
                      <a:pPr algn="ctr" fontAlgn="ctr"/>
                      <a:r>
                        <a:rPr lang="tr-TR" sz="1100" b="1" i="0" u="none" strike="noStrike">
                          <a:solidFill>
                            <a:srgbClr val="000000"/>
                          </a:solidFill>
                          <a:effectLst/>
                          <a:latin typeface="Calibri" panose="020F0502020204030204" pitchFamily="34" charset="0"/>
                        </a:rPr>
                        <a:t>Önerilen Yöntem (F1 Skoru %)</a:t>
                      </a:r>
                    </a:p>
                  </a:txBody>
                  <a:tcPr marL="9525" marR="9525" marT="9525" marB="0" anchor="ctr"/>
                </a:tc>
                <a:tc>
                  <a:txBody>
                    <a:bodyPr/>
                    <a:lstStyle/>
                    <a:p>
                      <a:pPr algn="ctr" fontAlgn="ctr"/>
                      <a:r>
                        <a:rPr lang="tr-TR" sz="1100" b="1" i="0" u="none" strike="noStrike">
                          <a:solidFill>
                            <a:srgbClr val="000000"/>
                          </a:solidFill>
                          <a:effectLst/>
                          <a:latin typeface="Calibri" panose="020F0502020204030204" pitchFamily="34" charset="0"/>
                        </a:rPr>
                        <a:t>SKK Güvenlik Dayanıklılığı</a:t>
                      </a:r>
                    </a:p>
                  </a:txBody>
                  <a:tcPr marL="9525" marR="9525" marT="9525" marB="0" anchor="ctr"/>
                </a:tc>
                <a:tc>
                  <a:txBody>
                    <a:bodyPr/>
                    <a:lstStyle/>
                    <a:p>
                      <a:pPr algn="ctr" fontAlgn="ctr"/>
                      <a:r>
                        <a:rPr lang="tr-TR" sz="1100" b="1" i="0" u="none" strike="noStrike">
                          <a:solidFill>
                            <a:srgbClr val="000000"/>
                          </a:solidFill>
                          <a:effectLst/>
                          <a:latin typeface="Calibri" panose="020F0502020204030204" pitchFamily="34" charset="0"/>
                        </a:rPr>
                        <a:t>Önerilen Yöntem Güvenlik Dayanıklılığı</a:t>
                      </a:r>
                    </a:p>
                  </a:txBody>
                  <a:tcPr marL="9525" marR="9525" marT="9525" marB="0" anchor="ctr"/>
                </a:tc>
                <a:extLst>
                  <a:ext uri="{0D108BD9-81ED-4DB2-BD59-A6C34878D82A}">
                    <a16:rowId xmlns:a16="http://schemas.microsoft.com/office/drawing/2014/main" val="476445286"/>
                  </a:ext>
                </a:extLst>
              </a:tr>
              <a:tr h="548525">
                <a:tc>
                  <a:txBody>
                    <a:bodyPr/>
                    <a:lstStyle/>
                    <a:p>
                      <a:pPr algn="l" fontAlgn="ctr"/>
                      <a:r>
                        <a:rPr lang="tr-TR" sz="1100" b="1" i="0" u="none" strike="noStrike">
                          <a:solidFill>
                            <a:srgbClr val="000000"/>
                          </a:solidFill>
                          <a:effectLst/>
                          <a:latin typeface="Calibri" panose="020F0502020204030204" pitchFamily="34" charset="0"/>
                        </a:rPr>
                        <a:t>DenseNet - MRI Beyin Tümörü</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98.00%</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93.36%</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89.30%</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Orta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Yüksek</a:t>
                      </a:r>
                    </a:p>
                  </a:txBody>
                  <a:tcPr marL="9525" marR="9525" marT="9525" marB="0" anchor="ctr"/>
                </a:tc>
                <a:extLst>
                  <a:ext uri="{0D108BD9-81ED-4DB2-BD59-A6C34878D82A}">
                    <a16:rowId xmlns:a16="http://schemas.microsoft.com/office/drawing/2014/main" val="3598718720"/>
                  </a:ext>
                </a:extLst>
              </a:tr>
              <a:tr h="548525">
                <a:tc>
                  <a:txBody>
                    <a:bodyPr/>
                    <a:lstStyle/>
                    <a:p>
                      <a:pPr algn="l" fontAlgn="ctr"/>
                      <a:r>
                        <a:rPr lang="tr-TR" sz="1100" b="1" i="0" u="none" strike="noStrike">
                          <a:solidFill>
                            <a:srgbClr val="000000"/>
                          </a:solidFill>
                          <a:effectLst/>
                          <a:latin typeface="Calibri" panose="020F0502020204030204" pitchFamily="34" charset="0"/>
                        </a:rPr>
                        <a:t>XceptionNet - MRI Beyin Tümörü</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98.00%</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91.42%</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88.96%</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Orta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Yüksek</a:t>
                      </a:r>
                    </a:p>
                  </a:txBody>
                  <a:tcPr marL="9525" marR="9525" marT="9525" marB="0" anchor="ctr"/>
                </a:tc>
                <a:extLst>
                  <a:ext uri="{0D108BD9-81ED-4DB2-BD59-A6C34878D82A}">
                    <a16:rowId xmlns:a16="http://schemas.microsoft.com/office/drawing/2014/main" val="3812587818"/>
                  </a:ext>
                </a:extLst>
              </a:tr>
              <a:tr h="548525">
                <a:tc>
                  <a:txBody>
                    <a:bodyPr/>
                    <a:lstStyle/>
                    <a:p>
                      <a:pPr algn="l" fontAlgn="ctr"/>
                      <a:r>
                        <a:rPr lang="tr-TR" sz="1100" b="1" i="0" u="none" strike="noStrike">
                          <a:solidFill>
                            <a:srgbClr val="000000"/>
                          </a:solidFill>
                          <a:effectLst/>
                          <a:latin typeface="Calibri" panose="020F0502020204030204" pitchFamily="34" charset="0"/>
                        </a:rPr>
                        <a:t>DenseNet - COVID-19 X-Ray</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96.00%</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95.01%</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94.71%</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Orta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Yüksek</a:t>
                      </a:r>
                    </a:p>
                  </a:txBody>
                  <a:tcPr marL="9525" marR="9525" marT="9525" marB="0" anchor="ctr"/>
                </a:tc>
                <a:extLst>
                  <a:ext uri="{0D108BD9-81ED-4DB2-BD59-A6C34878D82A}">
                    <a16:rowId xmlns:a16="http://schemas.microsoft.com/office/drawing/2014/main" val="2032379394"/>
                  </a:ext>
                </a:extLst>
              </a:tr>
              <a:tr h="548525">
                <a:tc>
                  <a:txBody>
                    <a:bodyPr/>
                    <a:lstStyle/>
                    <a:p>
                      <a:pPr algn="l" fontAlgn="ctr"/>
                      <a:r>
                        <a:rPr lang="tr-TR" sz="1100" b="1" i="0" u="none" strike="noStrike">
                          <a:solidFill>
                            <a:srgbClr val="000000"/>
                          </a:solidFill>
                          <a:effectLst/>
                          <a:latin typeface="Calibri" panose="020F0502020204030204" pitchFamily="34" charset="0"/>
                        </a:rPr>
                        <a:t>XceptionNet - COVID-19 X-Ray</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96.00%</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94.63%</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93.66%</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Orta</a:t>
                      </a: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Yüksek</a:t>
                      </a:r>
                    </a:p>
                  </a:txBody>
                  <a:tcPr marL="9525" marR="9525" marT="9525" marB="0" anchor="ctr"/>
                </a:tc>
                <a:extLst>
                  <a:ext uri="{0D108BD9-81ED-4DB2-BD59-A6C34878D82A}">
                    <a16:rowId xmlns:a16="http://schemas.microsoft.com/office/drawing/2014/main" val="1935288693"/>
                  </a:ext>
                </a:extLst>
              </a:tr>
            </a:tbl>
          </a:graphicData>
        </a:graphic>
      </p:graphicFrame>
      <p:sp>
        <p:nvSpPr>
          <p:cNvPr id="9" name="Google Shape;105;p15">
            <a:extLst>
              <a:ext uri="{FF2B5EF4-FFF2-40B4-BE49-F238E27FC236}">
                <a16:creationId xmlns:a16="http://schemas.microsoft.com/office/drawing/2014/main" id="{8D292C75-A266-4EDD-B6A7-B88ED7A24759}"/>
              </a:ext>
            </a:extLst>
          </p:cNvPr>
          <p:cNvSpPr txBox="1">
            <a:spLocks noGrp="1"/>
          </p:cNvSpPr>
          <p:nvPr>
            <p:ph type="body" idx="1"/>
          </p:nvPr>
        </p:nvSpPr>
        <p:spPr>
          <a:xfrm>
            <a:off x="996624" y="4615165"/>
            <a:ext cx="10119716" cy="1994370"/>
          </a:xfrm>
          <a:prstGeom prst="rect">
            <a:avLst/>
          </a:prstGeom>
          <a:noFill/>
          <a:ln>
            <a:noFill/>
          </a:ln>
        </p:spPr>
        <p:txBody>
          <a:bodyPr spcFirstLastPara="1" wrap="square" lIns="91425" tIns="45700" rIns="91425" bIns="45700" anchor="t" anchorCtr="0">
            <a:normAutofit fontScale="55000" lnSpcReduction="20000"/>
          </a:bodyPr>
          <a:lstStyle/>
          <a:p>
            <a:pPr algn="just"/>
            <a:r>
              <a:rPr lang="tr-TR" dirty="0"/>
              <a:t>Düz Görüntü (F1 Skoru %): Şifresiz, ham görüntüler üzerinden eğitilen modellerin doğruluğunu gösterir.</a:t>
            </a:r>
          </a:p>
          <a:p>
            <a:pPr algn="just"/>
            <a:r>
              <a:rPr lang="tr-TR" dirty="0"/>
              <a:t>SKK Şeması (F1 Skoru %): SKK şeması kullanılarak şifrelenen görüntülerde elde edilen doğruluk.</a:t>
            </a:r>
          </a:p>
          <a:p>
            <a:pPr algn="just"/>
            <a:r>
              <a:rPr lang="tr-TR" dirty="0"/>
              <a:t>Önerilen Yöntem (F1 Skoru %): Önerilen yöntemle şifrelenmiş görüntülerde elde edilen doğruluk.</a:t>
            </a:r>
          </a:p>
          <a:p>
            <a:pPr algn="just"/>
            <a:r>
              <a:rPr lang="tr-TR" dirty="0"/>
              <a:t>SKK Güvenlik Dayanıklılığı: SKK şemasının güvenlik düzeyi. Orta seviyede güvenlik sağlar ancak belirli saldırılara karşı direnç sınırlıdır.</a:t>
            </a:r>
          </a:p>
          <a:p>
            <a:pPr algn="just"/>
            <a:r>
              <a:rPr lang="tr-TR" dirty="0"/>
              <a:t>Önerilen Yöntem Güvenlik Dayanıklılığı: Önerilen yöntemin güvenlik düzeyi. İstatistiksel yumuşatma ile güvenlik artırılır, saldırılara karşı direnç yüksektir.</a:t>
            </a:r>
            <a:endParaRPr lang="tr-TR" dirty="0">
              <a:latin typeface="+mj-lt"/>
            </a:endParaRPr>
          </a:p>
        </p:txBody>
      </p:sp>
    </p:spTree>
    <p:extLst>
      <p:ext uri="{BB962C8B-B14F-4D97-AF65-F5344CB8AC3E}">
        <p14:creationId xmlns:p14="http://schemas.microsoft.com/office/powerpoint/2010/main" val="359535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427987"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Yorum</a:t>
            </a:r>
            <a:br>
              <a:rPr lang="tr-TR" dirty="0">
                <a:latin typeface="Times New Roman" panose="02020603050405020304" pitchFamily="18" charset="0"/>
                <a:ea typeface="Palatino Linotype"/>
                <a:cs typeface="Times New Roman" panose="02020603050405020304" pitchFamily="18" charset="0"/>
                <a:sym typeface="Palatino Linotype"/>
              </a:rPr>
            </a:br>
            <a:endParaRPr lang="tr-T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F1 Skoru Düşüşü: </a:t>
            </a:r>
          </a:p>
          <a:p>
            <a:pPr lvl="1"/>
            <a:r>
              <a:rPr lang="tr-TR" dirty="0">
                <a:latin typeface="+mj-lt"/>
              </a:rPr>
              <a:t>Düz görüntülere kıyasla, SKK şeması kullanıldığında F1 skorunda yaklaşık %3-%7’lik bir düşüş görülmektedir. Önerilen yöntemde ise bu düşüş %3-%10 arasına çıkmaktadır.</a:t>
            </a:r>
          </a:p>
          <a:p>
            <a:r>
              <a:rPr lang="tr-TR" dirty="0"/>
              <a:t>Güvenlik Dayanıklılığı: </a:t>
            </a:r>
          </a:p>
          <a:p>
            <a:pPr lvl="1"/>
            <a:r>
              <a:rPr lang="tr-TR" dirty="0">
                <a:latin typeface="+mj-lt"/>
              </a:rPr>
              <a:t>Önerilen yöntemin SKK şemasına göre daha yüksek güvenlik sağladığı, özellikle saldırı dirençliliğinde büyük bir gelişme sunduğu görülmektedir.</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19</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1655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20476"/>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Giriş</a:t>
            </a: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marL="40005" indent="0" algn="just">
              <a:spcBef>
                <a:spcPts val="0"/>
              </a:spcBef>
              <a:buSzPct val="70000"/>
              <a:buNone/>
            </a:pPr>
            <a:endParaRPr lang="tr-TR" dirty="0">
              <a:latin typeface="Times New Roman" panose="02020603050405020304" pitchFamily="18" charset="0"/>
              <a:ea typeface="Palatino Linotype"/>
              <a:cs typeface="Times New Roman" panose="02020603050405020304" pitchFamily="18" charset="0"/>
              <a:sym typeface="Palatino Linotype"/>
            </a:endParaRPr>
          </a:p>
          <a:p>
            <a:pPr marL="40005" indent="0" algn="just">
              <a:spcBef>
                <a:spcPts val="0"/>
              </a:spcBef>
              <a:buSzPct val="70000"/>
              <a:buNone/>
            </a:pPr>
            <a:endParaRPr lang="tr-TR" dirty="0">
              <a:latin typeface="Times New Roman" panose="02020603050405020304" pitchFamily="18" charset="0"/>
              <a:cs typeface="Times New Roman" panose="02020603050405020304" pitchFamily="18" charset="0"/>
            </a:endParaRPr>
          </a:p>
          <a:p>
            <a:pPr marL="228600" indent="-188595" algn="just">
              <a:spcBef>
                <a:spcPts val="0"/>
              </a:spcBef>
              <a:buSzPct val="70000"/>
            </a:pPr>
            <a:r>
              <a:rPr lang="tr-TR" dirty="0"/>
              <a:t>Makale, medikal görüntüler üzerinde mahremiyet korumalı derin öğrenme yöntemlerini inceleyen, öğrenilebilir görüntü şifreleme tekniğine dayalı bir yaklaşım sunmaktadır. </a:t>
            </a:r>
            <a:endParaRPr lang="tr-TR" dirty="0">
              <a:latin typeface="Times New Roman" panose="02020603050405020304" pitchFamily="18" charset="0"/>
              <a:ea typeface="Palatino Linotype"/>
              <a:cs typeface="Times New Roman" panose="02020603050405020304" pitchFamily="18" charset="0"/>
              <a:sym typeface="Palatino Linotype"/>
            </a:endParaRPr>
          </a:p>
          <a:p>
            <a:pPr marL="228600" lvl="0" indent="-188595" algn="just" rtl="0">
              <a:lnSpc>
                <a:spcPct val="100000"/>
              </a:lnSpc>
              <a:spcBef>
                <a:spcPts val="0"/>
              </a:spcBef>
              <a:spcAft>
                <a:spcPts val="0"/>
              </a:spcAft>
              <a:buClr>
                <a:schemeClr val="dk2"/>
              </a:buClr>
              <a:buSzPct val="70000"/>
              <a:buChar char="•"/>
            </a:pPr>
            <a:endParaRPr lang="tr-TR" dirty="0">
              <a:latin typeface="Times New Roman" panose="02020603050405020304" pitchFamily="18" charset="0"/>
              <a:ea typeface="Palatino Linotype"/>
              <a:cs typeface="Times New Roman" panose="02020603050405020304" pitchFamily="18" charset="0"/>
              <a:sym typeface="Palatino Linotype"/>
            </a:endParaRPr>
          </a:p>
          <a:p>
            <a:pPr marL="228600" lvl="0" indent="-188595" algn="just" rtl="0">
              <a:lnSpc>
                <a:spcPct val="100000"/>
              </a:lnSpc>
              <a:spcBef>
                <a:spcPts val="0"/>
              </a:spcBef>
              <a:spcAft>
                <a:spcPts val="0"/>
              </a:spcAft>
              <a:buClr>
                <a:schemeClr val="dk2"/>
              </a:buClr>
              <a:buSzPct val="70000"/>
              <a:buChar char="•"/>
            </a:pPr>
            <a:endParaRPr lang="tr-TR" dirty="0">
              <a:latin typeface="Times New Roman" panose="02020603050405020304" pitchFamily="18" charset="0"/>
              <a:ea typeface="Palatino Linotype"/>
              <a:cs typeface="Times New Roman" panose="02020603050405020304" pitchFamily="18" charset="0"/>
              <a:sym typeface="Palatino Linotype"/>
            </a:endParaRPr>
          </a:p>
          <a:p>
            <a:pPr marL="228600" lvl="0" indent="-188595" algn="just" rtl="0">
              <a:lnSpc>
                <a:spcPct val="100000"/>
              </a:lnSpc>
              <a:spcBef>
                <a:spcPts val="0"/>
              </a:spcBef>
              <a:spcAft>
                <a:spcPts val="0"/>
              </a:spcAft>
              <a:buClr>
                <a:schemeClr val="dk2"/>
              </a:buClr>
              <a:buSzPct val="70000"/>
              <a:buChar char="•"/>
            </a:pP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49300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427987" cy="1371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Yorum - Güvenlik Değerlendirmesi ve Saldırı Dayanıklılığı</a:t>
            </a:r>
            <a:br>
              <a:rPr lang="tr-TR" dirty="0">
                <a:latin typeface="Times New Roman" panose="02020603050405020304" pitchFamily="18" charset="0"/>
                <a:ea typeface="Palatino Linotype"/>
                <a:cs typeface="Times New Roman" panose="02020603050405020304" pitchFamily="18" charset="0"/>
                <a:sym typeface="Palatino Linotype"/>
              </a:rPr>
            </a:br>
            <a:endParaRPr lang="tr-T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SKK şeması üzerinde başarılı olan "öncü bit saldırısı" ve "minimum fark saldırısı" gibi saldırılara karşı önerilen yöntemin daha dayanıklı olduğu gösterilmiştir. Önerilen yöntem, beyin ve kaburga gibi yapısal özelliklerin saldırılarla geri kazanılmasını zorlaştırır.</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20</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40994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427987"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Yorum – Öğrenme Yeteneği</a:t>
            </a:r>
            <a:br>
              <a:rPr lang="tr-TR" dirty="0">
                <a:latin typeface="Times New Roman" panose="02020603050405020304" pitchFamily="18" charset="0"/>
                <a:ea typeface="Palatino Linotype"/>
                <a:cs typeface="Times New Roman" panose="02020603050405020304" pitchFamily="18" charset="0"/>
                <a:sym typeface="Palatino Linotype"/>
              </a:rPr>
            </a:br>
            <a:endParaRPr lang="tr-T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algn="just"/>
            <a:r>
              <a:rPr lang="tr-TR" dirty="0"/>
              <a:t>Şifrelenmiş görüntüler üzerinden yapılan sınıflandırma sonuçları, DNN modellerinin yumuşatma uygulanmış görüntülerden dahi anlamlı öğrenme yapabildiğini göstermektedir.</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21</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43525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427987"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Yorum – Anahtar Uzayı Genişlemesi</a:t>
            </a:r>
            <a:br>
              <a:rPr lang="tr-TR" dirty="0">
                <a:latin typeface="Times New Roman" panose="02020603050405020304" pitchFamily="18" charset="0"/>
                <a:ea typeface="Palatino Linotype"/>
                <a:cs typeface="Times New Roman" panose="02020603050405020304" pitchFamily="18" charset="0"/>
                <a:sym typeface="Palatino Linotype"/>
              </a:rPr>
            </a:br>
            <a:endParaRPr lang="tr-T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algn="just"/>
            <a:r>
              <a:rPr lang="tr-TR" dirty="0"/>
              <a:t>Önerilen yöntem, her bir </a:t>
            </a:r>
            <a:r>
              <a:rPr lang="tr-TR" b="1" dirty="0"/>
              <a:t>M x M</a:t>
            </a:r>
            <a:r>
              <a:rPr lang="tr-TR" dirty="0"/>
              <a:t> blok için dört seçenekli bir yumuşatma filtresi ekleyerek çok daha geniş bir anahtar alanı sunar. Örneğin, </a:t>
            </a:r>
            <a:r>
              <a:rPr lang="tr-TR" b="1" dirty="0"/>
              <a:t>256 x 256</a:t>
            </a:r>
            <a:r>
              <a:rPr lang="tr-TR" dirty="0"/>
              <a:t> piksel boyutunda bir görüntüde ve </a:t>
            </a:r>
            <a:r>
              <a:rPr lang="tr-TR" b="1" dirty="0"/>
              <a:t>4 x 4</a:t>
            </a:r>
            <a:r>
              <a:rPr lang="tr-TR" dirty="0"/>
              <a:t> blok boyutuyla işlem yapıldığında anahtar alanı, SKK şemasına kıyasla 4^4096 (64x64 blok) kadar genişler. Bu eklenen yumuşatma işlemi, saldırganların </a:t>
            </a:r>
            <a:r>
              <a:rPr lang="tr-TR" b="1" dirty="0" err="1"/>
              <a:t>brute-force</a:t>
            </a:r>
            <a:r>
              <a:rPr lang="tr-TR" dirty="0"/>
              <a:t> (kaba kuvvet) saldırılarıyla tüm olasılıkları denemesini zorlaştırarak güvenliği artırır.</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22</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73531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20476"/>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Amaç</a:t>
            </a: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marL="40005" indent="0" algn="just">
              <a:lnSpc>
                <a:spcPct val="120000"/>
              </a:lnSpc>
              <a:spcBef>
                <a:spcPts val="0"/>
              </a:spcBef>
              <a:buSzPct val="70000"/>
              <a:buNone/>
            </a:pPr>
            <a:r>
              <a:rPr lang="tr-TR" dirty="0"/>
              <a:t>Medikal alanda kullanılan derin öğrenme modelleri (DNN), özellikle bulut tabanlı eğitim süreçlerinde kişisel sağlık verilerinin gizliliğini tehdit eden bir problem yaratmaktadır. Bu sorun, yarı dürüst kabul edilen sunucuların model eğitimi sırasında verileri inceleyebilmesinden kaynaklanır. Çözüm olarak, veriler üzerinde doğrudan eğitim yapılabilecek şekilde şifreleme yöntemleri geliştirilmiştir. </a:t>
            </a:r>
          </a:p>
          <a:p>
            <a:pPr marL="40005" indent="0" algn="just">
              <a:lnSpc>
                <a:spcPct val="120000"/>
              </a:lnSpc>
              <a:spcBef>
                <a:spcPts val="0"/>
              </a:spcBef>
              <a:buSzPct val="70000"/>
              <a:buNone/>
            </a:pPr>
            <a:r>
              <a:rPr lang="tr-TR" dirty="0"/>
              <a:t>Bu çalışmada, SKK şifreleme yöntemini geliştiren ve daha güvenli bir yöntem olarak önerilen bir şifreleme yöntemi sunulmuştur.</a:t>
            </a:r>
            <a:endParaRPr lang="tr-TR" sz="2400" dirty="0">
              <a:latin typeface="Times New Roman" panose="02020603050405020304" pitchFamily="18" charset="0"/>
              <a:cs typeface="Times New Roman" panose="02020603050405020304" pitchFamily="18" charset="0"/>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18517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13907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Yöntem</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pPr marL="40005" indent="0" algn="just">
              <a:spcBef>
                <a:spcPts val="0"/>
              </a:spcBef>
              <a:buSzPct val="70000"/>
              <a:buNone/>
            </a:pPr>
            <a:r>
              <a:rPr lang="tr-TR" dirty="0"/>
              <a:t>Çalışma, literatürde bulunan SKK yöntemine dayalı bir görüntü şifreleme yöntemi önermektedir. </a:t>
            </a:r>
          </a:p>
          <a:p>
            <a:pPr marL="40005" indent="0" algn="just">
              <a:spcBef>
                <a:spcPts val="0"/>
              </a:spcBef>
              <a:buSzPct val="70000"/>
              <a:buNone/>
            </a:pPr>
            <a:endParaRPr lang="tr-TR" dirty="0"/>
          </a:p>
          <a:p>
            <a:pPr marL="40005" indent="0" algn="just">
              <a:spcBef>
                <a:spcPts val="0"/>
              </a:spcBef>
              <a:buSzPct val="70000"/>
              <a:buNone/>
            </a:pPr>
            <a:r>
              <a:rPr lang="tr-TR" dirty="0"/>
              <a:t>SKK yönteminde renk negatif-pozitif dönüşümü ve renk karıştırma işlemleri kullanılmaktadır. </a:t>
            </a:r>
          </a:p>
          <a:p>
            <a:pPr marL="40005" indent="0" algn="just">
              <a:spcBef>
                <a:spcPts val="0"/>
              </a:spcBef>
              <a:buSzPct val="70000"/>
              <a:buNone/>
            </a:pPr>
            <a:endParaRPr lang="tr-TR" dirty="0"/>
          </a:p>
          <a:p>
            <a:pPr marL="40005" indent="0" algn="just">
              <a:spcBef>
                <a:spcPts val="0"/>
              </a:spcBef>
              <a:buSzPct val="70000"/>
              <a:buNone/>
            </a:pPr>
            <a:r>
              <a:rPr lang="tr-TR" dirty="0"/>
              <a:t>Yeni yöntemde ise bu işlemler sonrası ek olarak görüntülerin istatistiksel yumuşatma filtreleri ile işlenmesi sağlanmaktadır.</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56434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13907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Yöntem</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pic>
        <p:nvPicPr>
          <p:cNvPr id="4" name="Resim 3">
            <a:extLst>
              <a:ext uri="{FF2B5EF4-FFF2-40B4-BE49-F238E27FC236}">
                <a16:creationId xmlns:a16="http://schemas.microsoft.com/office/drawing/2014/main" id="{13A29E99-3687-4C45-9571-D0870F4F4F2B}"/>
              </a:ext>
            </a:extLst>
          </p:cNvPr>
          <p:cNvPicPr>
            <a:picLocks noChangeAspect="1"/>
          </p:cNvPicPr>
          <p:nvPr/>
        </p:nvPicPr>
        <p:blipFill>
          <a:blip r:embed="rId4"/>
          <a:stretch>
            <a:fillRect/>
          </a:stretch>
        </p:blipFill>
        <p:spPr>
          <a:xfrm>
            <a:off x="1716625" y="1455938"/>
            <a:ext cx="8022179" cy="4841189"/>
          </a:xfrm>
          <a:prstGeom prst="rect">
            <a:avLst/>
          </a:prstGeom>
        </p:spPr>
      </p:pic>
    </p:spTree>
    <p:extLst>
      <p:ext uri="{BB962C8B-B14F-4D97-AF65-F5344CB8AC3E}">
        <p14:creationId xmlns:p14="http://schemas.microsoft.com/office/powerpoint/2010/main" val="250345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SKK Yöntemi</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SKK şeması, görüntüleri şifrelemek için iki ana işlem uygular:</a:t>
            </a:r>
          </a:p>
          <a:p>
            <a:pPr lvl="1">
              <a:buFont typeface="Arial" panose="020B0604020202020204" pitchFamily="34" charset="0"/>
              <a:buChar char="•"/>
            </a:pPr>
            <a:r>
              <a:rPr lang="tr-TR" b="1" dirty="0">
                <a:latin typeface="+mj-lt"/>
              </a:rPr>
              <a:t>Negatif-Pozitif Dönüşüm</a:t>
            </a:r>
            <a:endParaRPr lang="tr-TR" dirty="0">
              <a:latin typeface="+mj-lt"/>
            </a:endParaRPr>
          </a:p>
          <a:p>
            <a:pPr lvl="1">
              <a:buFont typeface="Arial" panose="020B0604020202020204" pitchFamily="34" charset="0"/>
              <a:buChar char="•"/>
            </a:pPr>
            <a:r>
              <a:rPr lang="tr-TR" b="1" dirty="0">
                <a:latin typeface="+mj-lt"/>
              </a:rPr>
              <a:t>Renk Karıştırma</a:t>
            </a:r>
            <a:endParaRPr lang="tr-TR" dirty="0">
              <a:latin typeface="+mj-lt"/>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331159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SKK Yöntemi</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pic>
        <p:nvPicPr>
          <p:cNvPr id="4" name="Resim 3">
            <a:extLst>
              <a:ext uri="{FF2B5EF4-FFF2-40B4-BE49-F238E27FC236}">
                <a16:creationId xmlns:a16="http://schemas.microsoft.com/office/drawing/2014/main" id="{6AF4306A-4FC7-4036-B614-23415426E51F}"/>
              </a:ext>
            </a:extLst>
          </p:cNvPr>
          <p:cNvPicPr>
            <a:picLocks noChangeAspect="1"/>
          </p:cNvPicPr>
          <p:nvPr/>
        </p:nvPicPr>
        <p:blipFill>
          <a:blip r:embed="rId4"/>
          <a:stretch>
            <a:fillRect/>
          </a:stretch>
        </p:blipFill>
        <p:spPr>
          <a:xfrm>
            <a:off x="2436625" y="1688465"/>
            <a:ext cx="6360145" cy="4955294"/>
          </a:xfrm>
          <a:prstGeom prst="rect">
            <a:avLst/>
          </a:prstGeom>
        </p:spPr>
      </p:pic>
      <p:sp>
        <p:nvSpPr>
          <p:cNvPr id="5" name="Oval 4">
            <a:extLst>
              <a:ext uri="{FF2B5EF4-FFF2-40B4-BE49-F238E27FC236}">
                <a16:creationId xmlns:a16="http://schemas.microsoft.com/office/drawing/2014/main" id="{917A48F9-FB16-4366-95EC-5D6BA25D4F65}"/>
              </a:ext>
            </a:extLst>
          </p:cNvPr>
          <p:cNvSpPr/>
          <p:nvPr/>
        </p:nvSpPr>
        <p:spPr>
          <a:xfrm>
            <a:off x="5370990" y="4012707"/>
            <a:ext cx="2396971" cy="1473693"/>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110082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SKK Yöntemi – Negatif Pozitif Dönüşüm</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Her bir renk kanalı (R, G, B) için rastgele anahtar üretilir: </a:t>
            </a:r>
          </a:p>
          <a:p>
            <a:pPr lvl="1"/>
            <a:r>
              <a:rPr lang="tr-TR" dirty="0">
                <a:latin typeface="+mj-lt"/>
              </a:rPr>
              <a:t>Anahtarlar (</a:t>
            </a:r>
            <a:r>
              <a:rPr lang="tr-TR" dirty="0" err="1">
                <a:latin typeface="+mj-lt"/>
              </a:rPr>
              <a:t>Knp</a:t>
            </a:r>
            <a:r>
              <a:rPr lang="tr-TR" dirty="0">
                <a:latin typeface="+mj-lt"/>
              </a:rPr>
              <a:t>) negatif veya pozitif dönüşüm yapılacağını belirler.</a:t>
            </a:r>
          </a:p>
          <a:p>
            <a:r>
              <a:rPr lang="tr-TR" dirty="0"/>
              <a:t>Dönüşüm işlemi yapılır: </a:t>
            </a:r>
          </a:p>
          <a:p>
            <a:pPr lvl="1"/>
            <a:r>
              <a:rPr lang="tr-TR" dirty="0">
                <a:latin typeface="+mj-lt"/>
              </a:rPr>
              <a:t>Eğer anahtar değeri 1 ise, kanalın değeri negatif hale getirilir (</a:t>
            </a:r>
            <a:r>
              <a:rPr lang="tr-TR" dirty="0" err="1">
                <a:latin typeface="+mj-lt"/>
              </a:rPr>
              <a:t>pc</a:t>
            </a:r>
            <a:r>
              <a:rPr lang="tr-TR" dirty="0">
                <a:latin typeface="+mj-lt"/>
              </a:rPr>
              <a:t> = </a:t>
            </a:r>
            <a:r>
              <a:rPr lang="tr-TR" dirty="0" err="1">
                <a:latin typeface="+mj-lt"/>
              </a:rPr>
              <a:t>pc</a:t>
            </a:r>
            <a:r>
              <a:rPr lang="tr-TR" dirty="0">
                <a:latin typeface="+mj-lt"/>
              </a:rPr>
              <a:t> ⊕ (2^L - 1)), aksi takdirde olduğu gibi kalır.</a:t>
            </a:r>
          </a:p>
          <a:p>
            <a:r>
              <a:rPr lang="tr-TR" dirty="0"/>
              <a:t>Amaç: İnsanlar tarafından görüntünün içeriğini anlaşılmaz hale getirerek gizliliği sağlamak.</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81577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99920" y="316865"/>
            <a:ext cx="9100819"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Palatino Linotype"/>
              <a:buNone/>
            </a:pPr>
            <a:r>
              <a:rPr lang="tr-TR" dirty="0">
                <a:latin typeface="Times New Roman" panose="02020603050405020304" pitchFamily="18" charset="0"/>
                <a:ea typeface="Palatino Linotype"/>
                <a:cs typeface="Times New Roman" panose="02020603050405020304" pitchFamily="18" charset="0"/>
                <a:sym typeface="Palatino Linotype"/>
              </a:rPr>
              <a:t>SKK Yöntemi – Renk Karıştırma</a:t>
            </a:r>
            <a:endParaRPr dirty="0">
              <a:latin typeface="Times New Roman" panose="02020603050405020304" pitchFamily="18" charset="0"/>
              <a:ea typeface="Palatino Linotype"/>
              <a:cs typeface="Times New Roman" panose="02020603050405020304" pitchFamily="18" charset="0"/>
              <a:sym typeface="Palatino Linotype"/>
            </a:endParaRPr>
          </a:p>
        </p:txBody>
      </p:sp>
      <p:sp>
        <p:nvSpPr>
          <p:cNvPr id="105" name="Google Shape;105;p15"/>
          <p:cNvSpPr txBox="1">
            <a:spLocks noGrp="1"/>
          </p:cNvSpPr>
          <p:nvPr>
            <p:ph type="body" idx="1"/>
          </p:nvPr>
        </p:nvSpPr>
        <p:spPr>
          <a:xfrm>
            <a:off x="996625" y="1688475"/>
            <a:ext cx="9757514" cy="4483800"/>
          </a:xfrm>
          <a:prstGeom prst="rect">
            <a:avLst/>
          </a:prstGeom>
          <a:noFill/>
          <a:ln>
            <a:noFill/>
          </a:ln>
        </p:spPr>
        <p:txBody>
          <a:bodyPr spcFirstLastPara="1" wrap="square" lIns="91425" tIns="45700" rIns="91425" bIns="45700" anchor="t" anchorCtr="0">
            <a:normAutofit/>
          </a:bodyPr>
          <a:lstStyle/>
          <a:p>
            <a:r>
              <a:rPr lang="tr-TR" dirty="0"/>
              <a:t>Her piksel için 6 farklı renk karıştırma kombinasyonundan biri rastgele seçilir: </a:t>
            </a:r>
          </a:p>
          <a:p>
            <a:pPr lvl="1"/>
            <a:r>
              <a:rPr lang="tr-TR" dirty="0">
                <a:latin typeface="+mj-lt"/>
              </a:rPr>
              <a:t>Örneğin, RGB kanalları GRB veya BGR gibi farklı sıralamalarda karıştırılır.</a:t>
            </a:r>
          </a:p>
          <a:p>
            <a:pPr lvl="1"/>
            <a:r>
              <a:rPr lang="tr-TR" dirty="0">
                <a:latin typeface="+mj-lt"/>
              </a:rPr>
              <a:t>Her pikselin renk kanalları bu sıralamaya göre düzenlenir.</a:t>
            </a:r>
          </a:p>
          <a:p>
            <a:r>
              <a:rPr lang="tr-TR" dirty="0"/>
              <a:t>Amaç: Renk bilgilerini farklı sıralamalarda sunarak veri güvenliğini artırmak.</a:t>
            </a:r>
          </a:p>
        </p:txBody>
      </p:sp>
      <p:sp>
        <p:nvSpPr>
          <p:cNvPr id="107" name="Google Shape;10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a:t>
            </a:fld>
            <a:endParaRPr/>
          </a:p>
        </p:txBody>
      </p:sp>
      <p:pic>
        <p:nvPicPr>
          <p:cNvPr id="3" name="Resim 2" descr="amblem, simge, sembol, ticari marka, logo içeren bir resim&#10;&#10;Açıklama otomatik olarak oluşturuldu">
            <a:extLst>
              <a:ext uri="{FF2B5EF4-FFF2-40B4-BE49-F238E27FC236}">
                <a16:creationId xmlns:a16="http://schemas.microsoft.com/office/drawing/2014/main" id="{F9858345-6154-E226-C7DF-70B99317B3A2}"/>
              </a:ext>
            </a:extLst>
          </p:cNvPr>
          <p:cNvPicPr>
            <a:picLocks noChangeAspect="1"/>
          </p:cNvPicPr>
          <p:nvPr/>
        </p:nvPicPr>
        <p:blipFill>
          <a:blip r:embed="rId3"/>
          <a:stretch>
            <a:fillRect/>
          </a:stretch>
        </p:blipFill>
        <p:spPr>
          <a:xfrm>
            <a:off x="276625" y="248465"/>
            <a:ext cx="1440000" cy="1440000"/>
          </a:xfrm>
          <a:prstGeom prst="rect">
            <a:avLst/>
          </a:prstGeom>
        </p:spPr>
      </p:pic>
    </p:spTree>
    <p:extLst>
      <p:ext uri="{BB962C8B-B14F-4D97-AF65-F5344CB8AC3E}">
        <p14:creationId xmlns:p14="http://schemas.microsoft.com/office/powerpoint/2010/main" val="1161623637"/>
      </p:ext>
    </p:extLst>
  </p:cSld>
  <p:clrMapOvr>
    <a:masterClrMapping/>
  </p:clrMapOvr>
</p:sld>
</file>

<file path=ppt/theme/theme1.xml><?xml version="1.0" encoding="utf-8"?>
<a:theme xmlns:a="http://schemas.openxmlformats.org/drawingml/2006/main" name="ClassicFrameVTI">
  <a:themeElements>
    <a:clrScheme name="Custom 22">
      <a:dk1>
        <a:srgbClr val="000000"/>
      </a:dk1>
      <a:lt1>
        <a:srgbClr val="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Özel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4259</TotalTime>
  <Words>1021</Words>
  <Application>Microsoft Office PowerPoint</Application>
  <PresentationFormat>Geniş ekran</PresentationFormat>
  <Paragraphs>140</Paragraphs>
  <Slides>22</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Calibri</vt:lpstr>
      <vt:lpstr>Arial</vt:lpstr>
      <vt:lpstr>Palatino Linotype</vt:lpstr>
      <vt:lpstr>Gill Sans</vt:lpstr>
      <vt:lpstr>Times New Roman</vt:lpstr>
      <vt:lpstr>Sorts Mill Goudy</vt:lpstr>
      <vt:lpstr>ClassicFrameVTI</vt:lpstr>
      <vt:lpstr> Privacy-Preserving Deep Learning With  Learnable Image Encryption on Medical Images</vt:lpstr>
      <vt:lpstr>Giriş</vt:lpstr>
      <vt:lpstr>Amaç</vt:lpstr>
      <vt:lpstr>Yöntem</vt:lpstr>
      <vt:lpstr>Yöntem</vt:lpstr>
      <vt:lpstr>SKK Yöntemi</vt:lpstr>
      <vt:lpstr>SKK Yöntemi</vt:lpstr>
      <vt:lpstr>SKK Yöntemi – Negatif Pozitif Dönüşüm</vt:lpstr>
      <vt:lpstr>SKK Yöntemi – Renk Karıştırma</vt:lpstr>
      <vt:lpstr>Geliştirilmiş SKK Yöntemi (Önerilen Yöntem)</vt:lpstr>
      <vt:lpstr>Geliştirilmiş SKK Yöntemi – İstatistiksel Yumuşatma</vt:lpstr>
      <vt:lpstr>Geliştirilmiş SKK Yöntemi – İstatistiksel Yumuşatma</vt:lpstr>
      <vt:lpstr>Geliştirilmiş SKK Yöntemi – İstatistiksel Yumuşatma</vt:lpstr>
      <vt:lpstr>İki Yöntemin Kıyaslanması</vt:lpstr>
      <vt:lpstr>Uygulama</vt:lpstr>
      <vt:lpstr>Uygulama</vt:lpstr>
      <vt:lpstr>Sonuçlar</vt:lpstr>
      <vt:lpstr>Sonuçlar</vt:lpstr>
      <vt:lpstr>Yorum </vt:lpstr>
      <vt:lpstr>Yorum - Güvenlik Değerlendirmesi ve Saldırı Dayanıklılığı </vt:lpstr>
      <vt:lpstr>Yorum – Öğrenme Yeteneği </vt:lpstr>
      <vt:lpstr>Yorum – Anahtar Uzayı Genişlemesi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EM5471 UYGULAMALI VİDEO İŞLEME</dc:title>
  <dc:creator>SGMYO BİLGİSAYAR LAB</dc:creator>
  <cp:lastModifiedBy>M.Saadetdin Kaya</cp:lastModifiedBy>
  <cp:revision>155</cp:revision>
  <dcterms:modified xsi:type="dcterms:W3CDTF">2024-11-11T10:29:39Z</dcterms:modified>
</cp:coreProperties>
</file>